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handoutMasterIdLst>
    <p:handoutMasterId r:id="rId8"/>
  </p:handoutMasterIdLst>
  <p:sldIdLst>
    <p:sldId id="468" r:id="rId2"/>
    <p:sldId id="478" r:id="rId3"/>
    <p:sldId id="471" r:id="rId4"/>
    <p:sldId id="469" r:id="rId5"/>
    <p:sldId id="477" r:id="rId6"/>
  </p:sldIdLst>
  <p:sldSz cx="12192000" cy="6858000"/>
  <p:notesSz cx="9939338" cy="6805613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6B"/>
    <a:srgbClr val="FFFFFF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1" autoAdjust="0"/>
    <p:restoredTop sz="98055" autoAdjust="0"/>
  </p:normalViewPr>
  <p:slideViewPr>
    <p:cSldViewPr snapToGrid="0">
      <p:cViewPr varScale="1">
        <p:scale>
          <a:sx n="90" d="100"/>
          <a:sy n="90" d="100"/>
        </p:scale>
        <p:origin x="-88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7742" cy="341313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278" y="2"/>
            <a:ext cx="4307742" cy="341313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64300"/>
            <a:ext cx="4307742" cy="341313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278" y="6464300"/>
            <a:ext cx="4307742" cy="341313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307046" cy="341463"/>
          </a:xfrm>
          <a:prstGeom prst="rect">
            <a:avLst/>
          </a:prstGeom>
        </p:spPr>
        <p:txBody>
          <a:bodyPr vert="horz" lIns="91396" tIns="45697" rIns="91396" bIns="4569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992" y="3"/>
            <a:ext cx="4307046" cy="341463"/>
          </a:xfrm>
          <a:prstGeom prst="rect">
            <a:avLst/>
          </a:prstGeom>
        </p:spPr>
        <p:txBody>
          <a:bodyPr vert="horz" lIns="91396" tIns="45697" rIns="91396" bIns="45697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14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6" tIns="45697" rIns="91396" bIns="4569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5" y="3275202"/>
            <a:ext cx="7951470" cy="2679710"/>
          </a:xfrm>
          <a:prstGeom prst="rect">
            <a:avLst/>
          </a:prstGeom>
        </p:spPr>
        <p:txBody>
          <a:bodyPr vert="horz" lIns="91396" tIns="45697" rIns="91396" bIns="4569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6464154"/>
            <a:ext cx="4307046" cy="341462"/>
          </a:xfrm>
          <a:prstGeom prst="rect">
            <a:avLst/>
          </a:prstGeom>
        </p:spPr>
        <p:txBody>
          <a:bodyPr vert="horz" lIns="91396" tIns="45697" rIns="91396" bIns="4569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992" y="6464154"/>
            <a:ext cx="4307046" cy="341462"/>
          </a:xfrm>
          <a:prstGeom prst="rect">
            <a:avLst/>
          </a:prstGeom>
        </p:spPr>
        <p:txBody>
          <a:bodyPr vert="horz" lIns="91396" tIns="45697" rIns="91396" bIns="45697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8938" y="850900"/>
            <a:ext cx="4081462" cy="2297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48054-F86E-4F8C-A75A-324791CBBE3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24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8938" y="850900"/>
            <a:ext cx="4081462" cy="2297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48054-F86E-4F8C-A75A-324791CBBE3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24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8938" y="850900"/>
            <a:ext cx="4081462" cy="2297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48054-F86E-4F8C-A75A-324791CBBE3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785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8938" y="850900"/>
            <a:ext cx="4081462" cy="2297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48054-F86E-4F8C-A75A-324791CBBE3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151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8938" y="850900"/>
            <a:ext cx="4081462" cy="2297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48054-F86E-4F8C-A75A-324791CBBE3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6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_________Microsoft_Word_97-20031.doc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1342" y="2082940"/>
            <a:ext cx="11780158" cy="2246753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Практика </a:t>
            </a:r>
            <a:r>
              <a:rPr lang="ru-RU" sz="28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рассмотрения ситуаций конфликта интересов </a:t>
            </a:r>
            <a:br>
              <a:rPr lang="ru-RU" sz="28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(возможности его возникновения), возникающих в связи </a:t>
            </a:r>
            <a:r>
              <a:rPr lang="ru-RU" sz="2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</a:t>
            </a:r>
            <a:r>
              <a:rPr lang="ru-RU" sz="28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исполнением трудовых обязанностей руководителями государственных учреждений и организаций, подведомственных органам исполнительной власти Ленинградской области</a:t>
            </a:r>
          </a:p>
        </p:txBody>
      </p:sp>
      <p:sp>
        <p:nvSpPr>
          <p:cNvPr id="31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878872" y="3"/>
            <a:ext cx="906733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Freeform 30"/>
          <p:cNvSpPr>
            <a:spLocks/>
          </p:cNvSpPr>
          <p:nvPr/>
        </p:nvSpPr>
        <p:spPr bwMode="auto">
          <a:xfrm rot="4888028">
            <a:off x="7846454" y="5390192"/>
            <a:ext cx="305770" cy="238125"/>
          </a:xfrm>
          <a:custGeom>
            <a:avLst/>
            <a:gdLst>
              <a:gd name="T0" fmla="*/ 2147483646 w 206"/>
              <a:gd name="T1" fmla="*/ 2147483646 h 292"/>
              <a:gd name="T2" fmla="*/ 2147483646 w 206"/>
              <a:gd name="T3" fmla="*/ 2147483646 h 292"/>
              <a:gd name="T4" fmla="*/ 2147483646 w 206"/>
              <a:gd name="T5" fmla="*/ 2147483646 h 292"/>
              <a:gd name="T6" fmla="*/ 2147483646 w 206"/>
              <a:gd name="T7" fmla="*/ 2147483646 h 292"/>
              <a:gd name="T8" fmla="*/ 2147483646 w 206"/>
              <a:gd name="T9" fmla="*/ 2147483646 h 292"/>
              <a:gd name="T10" fmla="*/ 2147483646 w 206"/>
              <a:gd name="T11" fmla="*/ 2147483646 h 292"/>
              <a:gd name="T12" fmla="*/ 2147483646 w 206"/>
              <a:gd name="T13" fmla="*/ 2147483646 h 292"/>
              <a:gd name="T14" fmla="*/ 2147483646 w 206"/>
              <a:gd name="T15" fmla="*/ 2147483646 h 292"/>
              <a:gd name="T16" fmla="*/ 2147483646 w 206"/>
              <a:gd name="T17" fmla="*/ 2147483646 h 292"/>
              <a:gd name="T18" fmla="*/ 2147483646 w 206"/>
              <a:gd name="T19" fmla="*/ 2147483646 h 292"/>
              <a:gd name="T20" fmla="*/ 2147483646 w 206"/>
              <a:gd name="T21" fmla="*/ 2147483646 h 292"/>
              <a:gd name="T22" fmla="*/ 2147483646 w 206"/>
              <a:gd name="T23" fmla="*/ 2147483646 h 292"/>
              <a:gd name="T24" fmla="*/ 2147483646 w 206"/>
              <a:gd name="T25" fmla="*/ 2147483646 h 292"/>
              <a:gd name="T26" fmla="*/ 0 w 206"/>
              <a:gd name="T27" fmla="*/ 2147483646 h 292"/>
              <a:gd name="T28" fmla="*/ 2147483646 w 206"/>
              <a:gd name="T29" fmla="*/ 2147483646 h 292"/>
              <a:gd name="T30" fmla="*/ 2147483646 w 206"/>
              <a:gd name="T31" fmla="*/ 2147483646 h 292"/>
              <a:gd name="T32" fmla="*/ 2147483646 w 206"/>
              <a:gd name="T33" fmla="*/ 2147483646 h 292"/>
              <a:gd name="T34" fmla="*/ 2147483646 w 206"/>
              <a:gd name="T35" fmla="*/ 2147483646 h 292"/>
              <a:gd name="T36" fmla="*/ 2147483646 w 206"/>
              <a:gd name="T37" fmla="*/ 2147483646 h 292"/>
              <a:gd name="T38" fmla="*/ 2147483646 w 206"/>
              <a:gd name="T39" fmla="*/ 2147483646 h 292"/>
              <a:gd name="T40" fmla="*/ 2147483646 w 206"/>
              <a:gd name="T41" fmla="*/ 2147483646 h 292"/>
              <a:gd name="T42" fmla="*/ 2147483646 w 206"/>
              <a:gd name="T43" fmla="*/ 2147483646 h 292"/>
              <a:gd name="T44" fmla="*/ 2147483646 w 206"/>
              <a:gd name="T45" fmla="*/ 2147483646 h 292"/>
              <a:gd name="T46" fmla="*/ 2147483646 w 206"/>
              <a:gd name="T47" fmla="*/ 2147483646 h 29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06"/>
              <a:gd name="T73" fmla="*/ 0 h 292"/>
              <a:gd name="T74" fmla="*/ 206 w 206"/>
              <a:gd name="T75" fmla="*/ 292 h 29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06" h="292">
                <a:moveTo>
                  <a:pt x="182" y="8"/>
                </a:moveTo>
                <a:cubicBezTo>
                  <a:pt x="192" y="6"/>
                  <a:pt x="200" y="0"/>
                  <a:pt x="206" y="11"/>
                </a:cubicBezTo>
                <a:cubicBezTo>
                  <a:pt x="204" y="16"/>
                  <a:pt x="201" y="20"/>
                  <a:pt x="196" y="24"/>
                </a:cubicBezTo>
                <a:cubicBezTo>
                  <a:pt x="198" y="67"/>
                  <a:pt x="192" y="109"/>
                  <a:pt x="186" y="144"/>
                </a:cubicBezTo>
                <a:cubicBezTo>
                  <a:pt x="193" y="161"/>
                  <a:pt x="183" y="174"/>
                  <a:pt x="176" y="188"/>
                </a:cubicBezTo>
                <a:cubicBezTo>
                  <a:pt x="170" y="188"/>
                  <a:pt x="165" y="190"/>
                  <a:pt x="161" y="186"/>
                </a:cubicBezTo>
                <a:cubicBezTo>
                  <a:pt x="157" y="182"/>
                  <a:pt x="163" y="166"/>
                  <a:pt x="165" y="158"/>
                </a:cubicBezTo>
                <a:cubicBezTo>
                  <a:pt x="168" y="145"/>
                  <a:pt x="169" y="136"/>
                  <a:pt x="172" y="129"/>
                </a:cubicBezTo>
                <a:cubicBezTo>
                  <a:pt x="173" y="101"/>
                  <a:pt x="178" y="74"/>
                  <a:pt x="178" y="46"/>
                </a:cubicBezTo>
                <a:cubicBezTo>
                  <a:pt x="144" y="89"/>
                  <a:pt x="113" y="131"/>
                  <a:pt x="85" y="176"/>
                </a:cubicBezTo>
                <a:cubicBezTo>
                  <a:pt x="76" y="190"/>
                  <a:pt x="68" y="206"/>
                  <a:pt x="57" y="218"/>
                </a:cubicBezTo>
                <a:cubicBezTo>
                  <a:pt x="56" y="219"/>
                  <a:pt x="59" y="220"/>
                  <a:pt x="57" y="222"/>
                </a:cubicBezTo>
                <a:cubicBezTo>
                  <a:pt x="44" y="236"/>
                  <a:pt x="35" y="272"/>
                  <a:pt x="20" y="286"/>
                </a:cubicBezTo>
                <a:cubicBezTo>
                  <a:pt x="16" y="289"/>
                  <a:pt x="5" y="292"/>
                  <a:pt x="0" y="282"/>
                </a:cubicBezTo>
                <a:cubicBezTo>
                  <a:pt x="16" y="268"/>
                  <a:pt x="23" y="247"/>
                  <a:pt x="34" y="227"/>
                </a:cubicBezTo>
                <a:cubicBezTo>
                  <a:pt x="40" y="217"/>
                  <a:pt x="48" y="208"/>
                  <a:pt x="54" y="198"/>
                </a:cubicBezTo>
                <a:cubicBezTo>
                  <a:pt x="80" y="155"/>
                  <a:pt x="107" y="111"/>
                  <a:pt x="138" y="74"/>
                </a:cubicBezTo>
                <a:cubicBezTo>
                  <a:pt x="146" y="60"/>
                  <a:pt x="159" y="46"/>
                  <a:pt x="171" y="30"/>
                </a:cubicBezTo>
                <a:cubicBezTo>
                  <a:pt x="143" y="39"/>
                  <a:pt x="107" y="71"/>
                  <a:pt x="74" y="93"/>
                </a:cubicBezTo>
                <a:cubicBezTo>
                  <a:pt x="68" y="92"/>
                  <a:pt x="65" y="91"/>
                  <a:pt x="60" y="85"/>
                </a:cubicBezTo>
                <a:cubicBezTo>
                  <a:pt x="65" y="77"/>
                  <a:pt x="74" y="74"/>
                  <a:pt x="80" y="69"/>
                </a:cubicBezTo>
                <a:cubicBezTo>
                  <a:pt x="105" y="51"/>
                  <a:pt x="125" y="29"/>
                  <a:pt x="156" y="15"/>
                </a:cubicBezTo>
                <a:cubicBezTo>
                  <a:pt x="159" y="13"/>
                  <a:pt x="158" y="12"/>
                  <a:pt x="162" y="15"/>
                </a:cubicBezTo>
                <a:cubicBezTo>
                  <a:pt x="165" y="7"/>
                  <a:pt x="173" y="9"/>
                  <a:pt x="182" y="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36000" tIns="0" rIns="0" bIns="0" anchor="ctr"/>
          <a:lstStyle/>
          <a:p>
            <a:endParaRPr lang="ru-RU"/>
          </a:p>
        </p:txBody>
      </p:sp>
      <p:sp>
        <p:nvSpPr>
          <p:cNvPr id="20" name="Freeform 30"/>
          <p:cNvSpPr>
            <a:spLocks/>
          </p:cNvSpPr>
          <p:nvPr/>
        </p:nvSpPr>
        <p:spPr bwMode="auto">
          <a:xfrm rot="10800000">
            <a:off x="3902728" y="5559051"/>
            <a:ext cx="305771" cy="238125"/>
          </a:xfrm>
          <a:custGeom>
            <a:avLst/>
            <a:gdLst>
              <a:gd name="T0" fmla="*/ 2147483646 w 206"/>
              <a:gd name="T1" fmla="*/ 2147483646 h 292"/>
              <a:gd name="T2" fmla="*/ 2147483646 w 206"/>
              <a:gd name="T3" fmla="*/ 2147483646 h 292"/>
              <a:gd name="T4" fmla="*/ 2147483646 w 206"/>
              <a:gd name="T5" fmla="*/ 2147483646 h 292"/>
              <a:gd name="T6" fmla="*/ 2147483646 w 206"/>
              <a:gd name="T7" fmla="*/ 2147483646 h 292"/>
              <a:gd name="T8" fmla="*/ 2147483646 w 206"/>
              <a:gd name="T9" fmla="*/ 2147483646 h 292"/>
              <a:gd name="T10" fmla="*/ 2147483646 w 206"/>
              <a:gd name="T11" fmla="*/ 2147483646 h 292"/>
              <a:gd name="T12" fmla="*/ 2147483646 w 206"/>
              <a:gd name="T13" fmla="*/ 2147483646 h 292"/>
              <a:gd name="T14" fmla="*/ 2147483646 w 206"/>
              <a:gd name="T15" fmla="*/ 2147483646 h 292"/>
              <a:gd name="T16" fmla="*/ 2147483646 w 206"/>
              <a:gd name="T17" fmla="*/ 2147483646 h 292"/>
              <a:gd name="T18" fmla="*/ 2147483646 w 206"/>
              <a:gd name="T19" fmla="*/ 2147483646 h 292"/>
              <a:gd name="T20" fmla="*/ 2147483646 w 206"/>
              <a:gd name="T21" fmla="*/ 2147483646 h 292"/>
              <a:gd name="T22" fmla="*/ 2147483646 w 206"/>
              <a:gd name="T23" fmla="*/ 2147483646 h 292"/>
              <a:gd name="T24" fmla="*/ 2147483646 w 206"/>
              <a:gd name="T25" fmla="*/ 2147483646 h 292"/>
              <a:gd name="T26" fmla="*/ 0 w 206"/>
              <a:gd name="T27" fmla="*/ 2147483646 h 292"/>
              <a:gd name="T28" fmla="*/ 2147483646 w 206"/>
              <a:gd name="T29" fmla="*/ 2147483646 h 292"/>
              <a:gd name="T30" fmla="*/ 2147483646 w 206"/>
              <a:gd name="T31" fmla="*/ 2147483646 h 292"/>
              <a:gd name="T32" fmla="*/ 2147483646 w 206"/>
              <a:gd name="T33" fmla="*/ 2147483646 h 292"/>
              <a:gd name="T34" fmla="*/ 2147483646 w 206"/>
              <a:gd name="T35" fmla="*/ 2147483646 h 292"/>
              <a:gd name="T36" fmla="*/ 2147483646 w 206"/>
              <a:gd name="T37" fmla="*/ 2147483646 h 292"/>
              <a:gd name="T38" fmla="*/ 2147483646 w 206"/>
              <a:gd name="T39" fmla="*/ 2147483646 h 292"/>
              <a:gd name="T40" fmla="*/ 2147483646 w 206"/>
              <a:gd name="T41" fmla="*/ 2147483646 h 292"/>
              <a:gd name="T42" fmla="*/ 2147483646 w 206"/>
              <a:gd name="T43" fmla="*/ 2147483646 h 292"/>
              <a:gd name="T44" fmla="*/ 2147483646 w 206"/>
              <a:gd name="T45" fmla="*/ 2147483646 h 292"/>
              <a:gd name="T46" fmla="*/ 2147483646 w 206"/>
              <a:gd name="T47" fmla="*/ 2147483646 h 29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06"/>
              <a:gd name="T73" fmla="*/ 0 h 292"/>
              <a:gd name="T74" fmla="*/ 206 w 206"/>
              <a:gd name="T75" fmla="*/ 292 h 29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06" h="292">
                <a:moveTo>
                  <a:pt x="182" y="8"/>
                </a:moveTo>
                <a:cubicBezTo>
                  <a:pt x="192" y="6"/>
                  <a:pt x="200" y="0"/>
                  <a:pt x="206" y="11"/>
                </a:cubicBezTo>
                <a:cubicBezTo>
                  <a:pt x="204" y="16"/>
                  <a:pt x="201" y="20"/>
                  <a:pt x="196" y="24"/>
                </a:cubicBezTo>
                <a:cubicBezTo>
                  <a:pt x="198" y="67"/>
                  <a:pt x="192" y="109"/>
                  <a:pt x="186" y="144"/>
                </a:cubicBezTo>
                <a:cubicBezTo>
                  <a:pt x="193" y="161"/>
                  <a:pt x="183" y="174"/>
                  <a:pt x="176" y="188"/>
                </a:cubicBezTo>
                <a:cubicBezTo>
                  <a:pt x="170" y="188"/>
                  <a:pt x="165" y="190"/>
                  <a:pt x="161" y="186"/>
                </a:cubicBezTo>
                <a:cubicBezTo>
                  <a:pt x="157" y="182"/>
                  <a:pt x="163" y="166"/>
                  <a:pt x="165" y="158"/>
                </a:cubicBezTo>
                <a:cubicBezTo>
                  <a:pt x="168" y="145"/>
                  <a:pt x="169" y="136"/>
                  <a:pt x="172" y="129"/>
                </a:cubicBezTo>
                <a:cubicBezTo>
                  <a:pt x="173" y="101"/>
                  <a:pt x="178" y="74"/>
                  <a:pt x="178" y="46"/>
                </a:cubicBezTo>
                <a:cubicBezTo>
                  <a:pt x="144" y="89"/>
                  <a:pt x="113" y="131"/>
                  <a:pt x="85" y="176"/>
                </a:cubicBezTo>
                <a:cubicBezTo>
                  <a:pt x="76" y="190"/>
                  <a:pt x="68" y="206"/>
                  <a:pt x="57" y="218"/>
                </a:cubicBezTo>
                <a:cubicBezTo>
                  <a:pt x="56" y="219"/>
                  <a:pt x="59" y="220"/>
                  <a:pt x="57" y="222"/>
                </a:cubicBezTo>
                <a:cubicBezTo>
                  <a:pt x="44" y="236"/>
                  <a:pt x="35" y="272"/>
                  <a:pt x="20" y="286"/>
                </a:cubicBezTo>
                <a:cubicBezTo>
                  <a:pt x="16" y="289"/>
                  <a:pt x="5" y="292"/>
                  <a:pt x="0" y="282"/>
                </a:cubicBezTo>
                <a:cubicBezTo>
                  <a:pt x="16" y="268"/>
                  <a:pt x="23" y="247"/>
                  <a:pt x="34" y="227"/>
                </a:cubicBezTo>
                <a:cubicBezTo>
                  <a:pt x="40" y="217"/>
                  <a:pt x="48" y="208"/>
                  <a:pt x="54" y="198"/>
                </a:cubicBezTo>
                <a:cubicBezTo>
                  <a:pt x="80" y="155"/>
                  <a:pt x="107" y="111"/>
                  <a:pt x="138" y="74"/>
                </a:cubicBezTo>
                <a:cubicBezTo>
                  <a:pt x="146" y="60"/>
                  <a:pt x="159" y="46"/>
                  <a:pt x="171" y="30"/>
                </a:cubicBezTo>
                <a:cubicBezTo>
                  <a:pt x="143" y="39"/>
                  <a:pt x="107" y="71"/>
                  <a:pt x="74" y="93"/>
                </a:cubicBezTo>
                <a:cubicBezTo>
                  <a:pt x="68" y="92"/>
                  <a:pt x="65" y="91"/>
                  <a:pt x="60" y="85"/>
                </a:cubicBezTo>
                <a:cubicBezTo>
                  <a:pt x="65" y="77"/>
                  <a:pt x="74" y="74"/>
                  <a:pt x="80" y="69"/>
                </a:cubicBezTo>
                <a:cubicBezTo>
                  <a:pt x="105" y="51"/>
                  <a:pt x="125" y="29"/>
                  <a:pt x="156" y="15"/>
                </a:cubicBezTo>
                <a:cubicBezTo>
                  <a:pt x="159" y="13"/>
                  <a:pt x="158" y="12"/>
                  <a:pt x="162" y="15"/>
                </a:cubicBezTo>
                <a:cubicBezTo>
                  <a:pt x="165" y="7"/>
                  <a:pt x="173" y="9"/>
                  <a:pt x="182" y="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36000" tIns="0" rIns="0" bIns="0" anchor="ctr"/>
          <a:lstStyle/>
          <a:p>
            <a:endParaRPr lang="ru-RU"/>
          </a:p>
        </p:txBody>
      </p:sp>
      <p:sp>
        <p:nvSpPr>
          <p:cNvPr id="25" name="Шестиугольник 24"/>
          <p:cNvSpPr/>
          <p:nvPr/>
        </p:nvSpPr>
        <p:spPr>
          <a:xfrm>
            <a:off x="1495514" y="4768691"/>
            <a:ext cx="8964538" cy="1818844"/>
          </a:xfrm>
          <a:prstGeom prst="hexagon">
            <a:avLst>
              <a:gd name="adj" fmla="val 11289"/>
              <a:gd name="vf" fmla="val 11547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Стальмакова Мария Владимировна -</a:t>
            </a:r>
            <a:endParaRPr lang="ru-RU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консультант отдела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предупреждению конфликта интересов и работе с муниципальными образованиями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управления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профилактики коррупционных и иных правонарушений </a:t>
            </a: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Администрации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Губернатора и Правительства Ленинградской области</a:t>
            </a:r>
            <a:endParaRPr lang="ru-RU" sz="1600" b="1" dirty="0">
              <a:solidFill>
                <a:schemeClr val="accent5"/>
              </a:solidFill>
              <a:ea typeface="Calibri" panose="020F050202020403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091772"/>
              </p:ext>
            </p:extLst>
          </p:nvPr>
        </p:nvGraphicFramePr>
        <p:xfrm>
          <a:off x="57149" y="828204"/>
          <a:ext cx="120777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Документ" r:id="rId4" imgW="9491357" imgH="1107782" progId="Word.Document.8">
                  <p:embed/>
                </p:oleObj>
              </mc:Choice>
              <mc:Fallback>
                <p:oleObj name="Документ" r:id="rId4" imgW="9491357" imgH="1107782" progId="Word.Document.8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9" y="828204"/>
                        <a:ext cx="120777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9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5401" y="784077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  <a:ea typeface="Calibri" panose="020F0502020204030204" pitchFamily="34" charset="0"/>
              </a:rPr>
              <a:t>Разработанные </a:t>
            </a:r>
          </a:p>
          <a:p>
            <a:pPr algn="ctr"/>
            <a:r>
              <a:rPr lang="ru-RU" sz="2400" b="1" dirty="0" smtClean="0">
                <a:solidFill>
                  <a:schemeClr val="accent6"/>
                </a:solidFill>
                <a:ea typeface="Calibri" panose="020F0502020204030204" pitchFamily="34" charset="0"/>
              </a:rPr>
              <a:t>Администрацией Губернатора и Правительства Ленинградской области документы:</a:t>
            </a:r>
            <a:endParaRPr lang="ru-RU" sz="2400" b="1" dirty="0">
              <a:solidFill>
                <a:schemeClr val="accent6"/>
              </a:solidFill>
              <a:ea typeface="Calibri" panose="020F0502020204030204" pitchFamily="34" charset="0"/>
            </a:endParaRPr>
          </a:p>
        </p:txBody>
      </p:sp>
      <p:sp>
        <p:nvSpPr>
          <p:cNvPr id="31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878872" y="3"/>
            <a:ext cx="906733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631165" y="2664123"/>
            <a:ext cx="4009163" cy="3437574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Типовое уведомление руководителя организации о возникновении личной заинтересованности при исполнении трудовых обязанностей, которая приводит или может привести к конфликту интересов </a:t>
            </a:r>
          </a:p>
        </p:txBody>
      </p:sp>
      <p:sp>
        <p:nvSpPr>
          <p:cNvPr id="43" name="Шестиугольник 42"/>
          <p:cNvSpPr/>
          <p:nvPr/>
        </p:nvSpPr>
        <p:spPr>
          <a:xfrm>
            <a:off x="7964680" y="2664125"/>
            <a:ext cx="3996449" cy="3437572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Типовое положение о комиссии по предотвращению и урегулированию конфликта интересов, возникающего при выполнении трудовых обязанностей руководителями государственных организаций </a:t>
            </a:r>
            <a:endParaRPr lang="ru-RU" sz="1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7401709" y="1749725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208499" y="1749725"/>
            <a:ext cx="863658" cy="9144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5401" y="784078"/>
            <a:ext cx="11088915" cy="1661977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lvl="0" algn="ct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результатам анализа деятельности Комиссий </a:t>
            </a:r>
            <a:r>
              <a:rPr lang="ru-RU" sz="180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предотвращению и урегулированию конфликта интересов, возникающего при выполнении трудовых обязанностей руководителями </a:t>
            </a:r>
            <a:r>
              <a:rPr lang="ru-RU" sz="180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организаций , образованных в ОИВ Ленинградской области установлено:</a:t>
            </a:r>
            <a:endParaRPr lang="ru-RU" sz="180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ПРОВЕДЕНО 9 ЗАСЕДАНИЙ КОМИССИЙ, на которых рассмотрено: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1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877107" y="7"/>
            <a:ext cx="908498" cy="342896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30685" y="2783862"/>
            <a:ext cx="10154920" cy="61911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>
                <a:solidFill>
                  <a:srgbClr val="7030A0"/>
                </a:solidFill>
              </a:rPr>
              <a:t>33</a:t>
            </a:r>
            <a:r>
              <a:rPr lang="ru-RU" sz="1600" dirty="0" smtClean="0">
                <a:solidFill>
                  <a:srgbClr val="7030A0"/>
                </a:solidFill>
              </a:rPr>
              <a:t> уведомления о </a:t>
            </a:r>
            <a:r>
              <a:rPr lang="ru-RU" sz="1600" dirty="0">
                <a:solidFill>
                  <a:srgbClr val="7030A0"/>
                </a:solidFill>
              </a:rPr>
              <a:t>возникновении личной заинтересованности при исполнении трудовых обязанностей, которая приводит или может привести к </a:t>
            </a:r>
            <a:r>
              <a:rPr lang="ru-RU" sz="1600" dirty="0" smtClean="0">
                <a:solidFill>
                  <a:srgbClr val="7030A0"/>
                </a:solidFill>
              </a:rPr>
              <a:t>конфликту интересов</a:t>
            </a:r>
            <a:endParaRPr lang="ru-RU" sz="1600" dirty="0">
              <a:solidFill>
                <a:srgbClr val="7030A0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30685" y="3546434"/>
            <a:ext cx="10154920" cy="77037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7030A0"/>
                </a:solidFill>
              </a:rPr>
              <a:t>2 </a:t>
            </a:r>
            <a:r>
              <a:rPr lang="ru-RU" sz="1600" dirty="0">
                <a:solidFill>
                  <a:srgbClr val="7030A0"/>
                </a:solidFill>
              </a:rPr>
              <a:t>информации Администрации о выявленных признаках возможности возникновения конфликта </a:t>
            </a:r>
            <a:r>
              <a:rPr lang="ru-RU" sz="1600" dirty="0" smtClean="0">
                <a:solidFill>
                  <a:srgbClr val="7030A0"/>
                </a:solidFill>
              </a:rPr>
              <a:t>интересов 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435936" y="2615609"/>
            <a:ext cx="688016" cy="70174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435937" y="3546434"/>
            <a:ext cx="678490" cy="770374"/>
          </a:xfrm>
          <a:prstGeom prst="rightArrow">
            <a:avLst>
              <a:gd name="adj1" fmla="val 50000"/>
              <a:gd name="adj2" fmla="val 4514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Нашивка 39"/>
          <p:cNvSpPr/>
          <p:nvPr/>
        </p:nvSpPr>
        <p:spPr>
          <a:xfrm rot="5400000">
            <a:off x="5899454" y="-2150307"/>
            <a:ext cx="200313" cy="8185177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20726" y="4561367"/>
            <a:ext cx="10494333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FFFF00"/>
                </a:solidFill>
              </a:rPr>
              <a:t>В </a:t>
            </a:r>
            <a:r>
              <a:rPr lang="ru-RU" sz="1600" b="1" dirty="0">
                <a:solidFill>
                  <a:srgbClr val="FFFF00"/>
                </a:solidFill>
              </a:rPr>
              <a:t>34</a:t>
            </a:r>
            <a:r>
              <a:rPr lang="ru-RU" sz="1200" b="1" dirty="0">
                <a:solidFill>
                  <a:srgbClr val="FFFF00"/>
                </a:solidFill>
              </a:rPr>
              <a:t> случаях вопрос наличия у руководителей организаций личной заинтересованности рассматривался в связи с осуществлением их близкими родственниками (свойственниками) трудовой деятельности в организациях, в </a:t>
            </a:r>
            <a:r>
              <a:rPr lang="ru-RU" sz="1400" b="1" dirty="0">
                <a:solidFill>
                  <a:srgbClr val="FFFF00"/>
                </a:solidFill>
              </a:rPr>
              <a:t>1 </a:t>
            </a:r>
            <a:r>
              <a:rPr lang="ru-RU" sz="1200" b="1" dirty="0">
                <a:solidFill>
                  <a:srgbClr val="FFFF00"/>
                </a:solidFill>
              </a:rPr>
              <a:t>случае – в связи с осуществлением руководителем учреждения в прошлом трудовой деятельности на руководящей должности в коммерческой организации, с которой в настоящее время учреждением заключаются государственные контракты.</a:t>
            </a:r>
            <a:endParaRPr lang="ru-RU" sz="1200" b="1" dirty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32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6"/>
            <a:ext cx="12192000" cy="671880"/>
            <a:chOff x="0" y="-1"/>
            <a:chExt cx="12192000" cy="67188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696353" y="-1"/>
              <a:ext cx="1495646" cy="56387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accent5"/>
                  </a:solidFill>
                </a:rPr>
                <a:t>4</a:t>
              </a:r>
              <a:endParaRPr lang="ru-RU" sz="2800" dirty="0">
                <a:solidFill>
                  <a:schemeClr val="accent5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1620236" y="2093720"/>
            <a:ext cx="10154918" cy="84086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делегирование прав по принятию решений в отношении родственников (свойственников) по вопросам: изменения должностного положения, поощрения, привлечения к дисциплинарной ответственности, осуществления контроля за исполнением трудовых обязанностей; </a:t>
            </a:r>
          </a:p>
          <a:p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0236" y="3147238"/>
            <a:ext cx="10154918" cy="76037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- изменение должностного положения работника (назначение на иную должность);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620236" y="4136064"/>
            <a:ext cx="10154918" cy="9781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изменение штатного расписания и структуры организации;</a:t>
            </a:r>
          </a:p>
          <a:p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endParaRPr lang="ru-RU" sz="11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630688" y="5380074"/>
            <a:ext cx="10154918" cy="10951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возложение дополнительного контроля в отношении трудовой деятельности родственника (свойственника) на его непосредственного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руководителя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endParaRPr lang="ru-RU" sz="11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620236" y="953897"/>
            <a:ext cx="10154918" cy="106291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В 33 случаях Комиссиями установлен факт наличия личной заинтересованности при исполнении трудовых обязанностей, которая приводит или может привести к конфликту интересов, руководителям было рекомендовано принять меры по его урегулированию, например:</a:t>
            </a:r>
          </a:p>
        </p:txBody>
      </p:sp>
    </p:spTree>
    <p:extLst>
      <p:ext uri="{BB962C8B-B14F-4D97-AF65-F5344CB8AC3E}">
        <p14:creationId xmlns:p14="http://schemas.microsoft.com/office/powerpoint/2010/main" val="16598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7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878872" y="3"/>
            <a:ext cx="906733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692957" y="3918835"/>
            <a:ext cx="3719000" cy="1010564"/>
          </a:xfrm>
          <a:prstGeom prst="hexagon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accent5"/>
                </a:solidFill>
              </a:rPr>
              <a:t>Антикоррупционная политика</a:t>
            </a:r>
            <a:endParaRPr lang="ru-RU" sz="1600" dirty="0">
              <a:solidFill>
                <a:schemeClr val="accent5"/>
              </a:solidFill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695353" y="2729467"/>
            <a:ext cx="3716607" cy="1010564"/>
          </a:xfrm>
          <a:prstGeom prst="hexagon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accent5"/>
                </a:solidFill>
              </a:rPr>
              <a:t>Порядок уведомления работодателя о фактах обращения к ним в целях склонения к совершению коррупционных правонарушений</a:t>
            </a:r>
          </a:p>
        </p:txBody>
      </p:sp>
      <p:sp>
        <p:nvSpPr>
          <p:cNvPr id="41" name="Шестиугольник 40"/>
          <p:cNvSpPr/>
          <p:nvPr/>
        </p:nvSpPr>
        <p:spPr>
          <a:xfrm>
            <a:off x="4236500" y="3329599"/>
            <a:ext cx="3719000" cy="1010564"/>
          </a:xfrm>
          <a:prstGeom prst="hexagon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43" name="Шестиугольник 42"/>
          <p:cNvSpPr/>
          <p:nvPr/>
        </p:nvSpPr>
        <p:spPr>
          <a:xfrm>
            <a:off x="7765310" y="3918835"/>
            <a:ext cx="3719000" cy="1010564"/>
          </a:xfrm>
          <a:prstGeom prst="hexagon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5"/>
                </a:solidFill>
              </a:rPr>
              <a:t>Положение о порядке предотвращения и урегулирования конфликта интересов</a:t>
            </a:r>
          </a:p>
        </p:txBody>
      </p:sp>
      <p:sp>
        <p:nvSpPr>
          <p:cNvPr id="44" name="Шестиугольник 43"/>
          <p:cNvSpPr/>
          <p:nvPr/>
        </p:nvSpPr>
        <p:spPr>
          <a:xfrm>
            <a:off x="7765310" y="2729467"/>
            <a:ext cx="3716607" cy="1010564"/>
          </a:xfrm>
          <a:prstGeom prst="hexagon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accent5"/>
                </a:solidFill>
              </a:rPr>
              <a:t>Положение «Подарки и знаки делового гостеприимства»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92957" y="1216065"/>
            <a:ext cx="10938906" cy="90981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 (</a:t>
            </a:r>
            <a:r>
              <a:rPr lang="en-US" sz="1600" dirty="0" err="1"/>
              <a:t>danke</a:t>
            </a:r>
            <a:r>
              <a:rPr lang="en-US" sz="1600" dirty="0"/>
              <a:t> </a:t>
            </a:r>
            <a:r>
              <a:rPr lang="en-US" sz="1600" dirty="0" smtClean="0"/>
              <a:t>Shen</a:t>
            </a:r>
            <a:r>
              <a:rPr lang="ru-RU" sz="1600" dirty="0" smtClean="0"/>
              <a:t>)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6"/>
            <a:ext cx="11430000" cy="607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11146</TotalTime>
  <Words>355</Words>
  <Application>Microsoft Office PowerPoint</Application>
  <PresentationFormat>Произвольный</PresentationFormat>
  <Paragraphs>40</Paragraphs>
  <Slides>5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Воздушный поток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Мария Владимировна Стальмакова</cp:lastModifiedBy>
  <cp:revision>543</cp:revision>
  <cp:lastPrinted>2020-02-13T15:52:27Z</cp:lastPrinted>
  <dcterms:created xsi:type="dcterms:W3CDTF">2015-10-24T19:54:13Z</dcterms:created>
  <dcterms:modified xsi:type="dcterms:W3CDTF">2020-11-13T11:42:41Z</dcterms:modified>
</cp:coreProperties>
</file>