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5" r:id="rId3"/>
    <p:sldId id="346" r:id="rId4"/>
    <p:sldId id="347" r:id="rId5"/>
    <p:sldId id="332" r:id="rId6"/>
    <p:sldId id="348" r:id="rId7"/>
    <p:sldId id="351" r:id="rId8"/>
    <p:sldId id="350" r:id="rId9"/>
    <p:sldId id="352" r:id="rId10"/>
    <p:sldId id="354" r:id="rId11"/>
    <p:sldId id="355" r:id="rId12"/>
    <p:sldId id="356" r:id="rId13"/>
    <p:sldId id="335" r:id="rId14"/>
    <p:sldId id="333" r:id="rId15"/>
    <p:sldId id="273" r:id="rId16"/>
  </p:sldIdLst>
  <p:sldSz cx="9144000" cy="6858000" type="screen4x3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7A9ED"/>
    <a:srgbClr val="1E7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705" autoAdjust="0"/>
  </p:normalViewPr>
  <p:slideViewPr>
    <p:cSldViewPr>
      <p:cViewPr>
        <p:scale>
          <a:sx n="91" d="100"/>
          <a:sy n="91" d="100"/>
        </p:scale>
        <p:origin x="-139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54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7C7AC-0EC6-4A25-B1D2-55514A82EB0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EDC3-0AB7-401A-9C1B-9D2F49AC8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1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AF1-FEFE-4A03-B6C8-43C03D6A6E24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3A4B-3946-4CE5-AF68-0D7B501C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D6669F-3C79-44AC-ACC2-B2584365452E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0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5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5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9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2167"/>
            <a:ext cx="8568952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Хрулькова Татьяна Анатольевна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отдела контроля соблюдения требований законодательства управления профилактики коррупционных и иных правонарушений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и Правительства Ленинградской области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2" y="908720"/>
            <a:ext cx="9073008" cy="352839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согласования Администрацией Губернатора и Правительства Ленинградской </a:t>
            </a:r>
            <a:r>
              <a:rPr lang="ru-RU" sz="2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представленных органами исполнительной власти Ленинградской области, для назначения на должность руководителя государственного учреждения, в части контроля соблюдения требований к представлению сведений о доходах, об имуществе и обязательствах имущественного характера</a:t>
            </a:r>
            <a:r>
              <a:rPr lang="ru-RU" sz="2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431"/>
            <a:ext cx="9144000" cy="1029583"/>
          </a:xfrm>
          <a:prstGeom prst="rect">
            <a:avLst/>
          </a:prstGeom>
          <a:gradFill flip="none" rotWithShape="1">
            <a:gsLst>
              <a:gs pos="0">
                <a:srgbClr val="57A9ED">
                  <a:tint val="66000"/>
                  <a:satMod val="160000"/>
                </a:srgbClr>
              </a:gs>
              <a:gs pos="50000">
                <a:srgbClr val="57A9ED">
                  <a:tint val="44500"/>
                  <a:satMod val="160000"/>
                </a:srgbClr>
              </a:gs>
              <a:gs pos="100000">
                <a:srgbClr val="57A9E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37112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50912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91280"/>
              </p:ext>
            </p:extLst>
          </p:nvPr>
        </p:nvGraphicFramePr>
        <p:xfrm>
          <a:off x="0" y="-19341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9341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66" y="743897"/>
            <a:ext cx="4305179" cy="6062263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56044"/>
              </p:ext>
            </p:extLst>
          </p:nvPr>
        </p:nvGraphicFramePr>
        <p:xfrm>
          <a:off x="-6355" y="-17140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0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5" y="-17140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hlinkClick r:id="rId6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3454" y="743897"/>
            <a:ext cx="2450440" cy="916055"/>
          </a:xfrm>
          <a:prstGeom prst="wedgeRectCallout">
            <a:avLst>
              <a:gd name="adj1" fmla="val 62262"/>
              <a:gd name="adj2" fmla="val -20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КАНДИДАТ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628212" y="3440622"/>
            <a:ext cx="2555776" cy="3360560"/>
          </a:xfrm>
          <a:prstGeom prst="wedgeRoundRectCallout">
            <a:avLst>
              <a:gd name="adj1" fmla="val -64861"/>
              <a:gd name="adj2" fmla="val 36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печати в </a:t>
            </a:r>
          </a:p>
          <a:p>
            <a:pPr algn="ctr"/>
            <a:r>
              <a:rPr lang="ru-RU" dirty="0"/>
              <a:t>правом нижнем углу </a:t>
            </a:r>
            <a:r>
              <a:rPr lang="ru-RU" dirty="0" smtClean="0"/>
              <a:t>выводится </a:t>
            </a:r>
            <a:r>
              <a:rPr lang="ru-RU" b="1" dirty="0">
                <a:solidFill>
                  <a:srgbClr val="FF0000"/>
                </a:solidFill>
              </a:rPr>
              <a:t>дата и </a:t>
            </a:r>
            <a:r>
              <a:rPr lang="ru-RU" b="1" dirty="0" smtClean="0">
                <a:solidFill>
                  <a:srgbClr val="FF0000"/>
                </a:solidFill>
              </a:rPr>
              <a:t>время </a:t>
            </a:r>
            <a:r>
              <a:rPr lang="ru-RU" b="1" dirty="0">
                <a:solidFill>
                  <a:srgbClr val="FF0000"/>
                </a:solidFill>
              </a:rPr>
              <a:t>печати </a:t>
            </a:r>
          </a:p>
          <a:p>
            <a:pPr algn="ctr"/>
            <a:r>
              <a:rPr lang="ru-RU" dirty="0"/>
              <a:t>каждой справки. </a:t>
            </a:r>
          </a:p>
          <a:p>
            <a:pPr algn="ctr"/>
            <a:r>
              <a:rPr lang="ru-RU" dirty="0"/>
              <a:t>В связи с этим,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дата заполнения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справки</a:t>
            </a:r>
            <a:r>
              <a:rPr lang="ru-RU" dirty="0" smtClean="0"/>
              <a:t> должна </a:t>
            </a:r>
            <a:endParaRPr lang="ru-RU" dirty="0"/>
          </a:p>
          <a:p>
            <a:pPr algn="ctr"/>
            <a:r>
              <a:rPr lang="ru-RU" dirty="0"/>
              <a:t>соответствовать </a:t>
            </a:r>
          </a:p>
          <a:p>
            <a:pPr algn="ctr"/>
            <a:r>
              <a:rPr lang="ru-RU" dirty="0"/>
              <a:t>дате вывода ее на </a:t>
            </a:r>
          </a:p>
          <a:p>
            <a:pPr algn="ctr"/>
            <a:r>
              <a:rPr lang="ru-RU" dirty="0"/>
              <a:t>печать.</a:t>
            </a:r>
          </a:p>
        </p:txBody>
      </p:sp>
    </p:spTree>
    <p:extLst>
      <p:ext uri="{BB962C8B-B14F-4D97-AF65-F5344CB8AC3E}">
        <p14:creationId xmlns:p14="http://schemas.microsoft.com/office/powerpoint/2010/main" val="10642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64315"/>
              </p:ext>
            </p:extLst>
          </p:nvPr>
        </p:nvGraphicFramePr>
        <p:xfrm>
          <a:off x="2680" y="-535782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" y="-535782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4313" y="466195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и сохранения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необходимо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Печать должна быть односторонней.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печати справок должен использоваться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принтер, обеспечивающий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дефекты печати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полос, пятен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дефектах барабана или картриджа принтера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подписывается только последняя страница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отведенном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наличие подписей и пометок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линейных и двумерных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Рукописные правки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2680" y="-535782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" y="-535782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4200" y="260648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Справок у подотчетных 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лиц.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Заполнение </a:t>
            </a:r>
            <a:r>
              <a:rPr lang="ru-RU" sz="2800" b="1" dirty="0"/>
              <a:t>титульного листа Справки в соответствии с </a:t>
            </a:r>
            <a:r>
              <a:rPr lang="ru-RU" sz="2800" b="1" dirty="0" smtClean="0"/>
              <a:t>требованиями, установленными законодательством.</a:t>
            </a:r>
          </a:p>
          <a:p>
            <a:pPr marL="228600" indent="-228600">
              <a:buFont typeface="+mj-lt"/>
              <a:buAutoNum type="arabicPeriod"/>
            </a:pPr>
            <a:endParaRPr lang="ru-RU" sz="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Все </a:t>
            </a:r>
            <a:r>
              <a:rPr lang="ru-RU" sz="2800" b="1" dirty="0"/>
              <a:t>разделы Справки </a:t>
            </a:r>
            <a:r>
              <a:rPr lang="ru-RU" sz="2800" b="1" dirty="0" smtClean="0"/>
              <a:t>необходимо оформлять </a:t>
            </a:r>
            <a:r>
              <a:rPr lang="ru-RU" sz="2800" b="1" dirty="0"/>
              <a:t>в соответствии </a:t>
            </a:r>
            <a:r>
              <a:rPr lang="ru-RU" sz="2800" b="1" dirty="0" smtClean="0"/>
              <a:t>с Методическими </a:t>
            </a:r>
            <a:r>
              <a:rPr lang="ru-RU" sz="2800" b="1" dirty="0"/>
              <a:t>рекомендациями Минтруда</a:t>
            </a:r>
            <a:r>
              <a:rPr lang="ru-RU" sz="28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Количество </a:t>
            </a:r>
            <a:r>
              <a:rPr lang="ru-RU" sz="2800" b="1" dirty="0"/>
              <a:t>представленных Справок должно соответствовать составу семьи</a:t>
            </a:r>
            <a:r>
              <a:rPr lang="ru-RU" sz="28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Справки </a:t>
            </a:r>
            <a:r>
              <a:rPr lang="ru-RU" sz="2800" b="1" dirty="0"/>
              <a:t>должны быть приняты ответственным лицом ОИВ, уполномоченным на работу со сведениями руководителей </a:t>
            </a:r>
            <a:r>
              <a:rPr lang="ru-RU" sz="2800" b="1" dirty="0" smtClean="0"/>
              <a:t>государственных учреждений.</a:t>
            </a:r>
            <a:endParaRPr lang="ru-RU" sz="2800" b="1" dirty="0"/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64096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лица,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</a:t>
            </a:r>
            <a:b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сведениями:</a:t>
            </a:r>
          </a:p>
          <a:p>
            <a:pPr marL="0" indent="0" algn="ctr">
              <a:buNone/>
            </a:pPr>
            <a:endParaRPr lang="ru-RU" sz="900" b="1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 должно быть назначено лицо, уполномоченное на работу со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сведениями,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представленными гражданами, претендующими на замещение должности руководителя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учреждения.</a:t>
            </a:r>
          </a:p>
          <a:p>
            <a:pPr marL="4572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возлагается должностным регламентом по конкретной должности государственной гражданской службы Ленинградской области.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7624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5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85698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</a:p>
          <a:p>
            <a:pPr marL="0" indent="0">
              <a:buNone/>
            </a:pP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уточненных сведений: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уточненных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подразумевает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той Справки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которую вносятся </a:t>
            </a:r>
            <a:endParaRPr lang="ru-RU" sz="32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течении </a:t>
            </a:r>
            <a:endParaRPr lang="ru-RU" sz="32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со дня </a:t>
            </a:r>
            <a:endParaRPr lang="ru-RU" sz="32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</a:t>
            </a:r>
            <a:endParaRPr lang="ru-RU" sz="32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заполненной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endParaRPr lang="ru-RU" sz="32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96903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53" name="Picture 29" descr="D:\ХТА\11. Семинар\Семинар 20.11.2020\уто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38908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7596336" y="1484784"/>
            <a:ext cx="1724786" cy="612648"/>
          </a:xfrm>
          <a:prstGeom prst="wedgeRoundRectCallout">
            <a:avLst>
              <a:gd name="adj1" fmla="val -82106"/>
              <a:gd name="adj2" fmla="val -10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Уточняющая справка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126581" y="2204864"/>
            <a:ext cx="2194541" cy="1080120"/>
          </a:xfrm>
          <a:prstGeom prst="wedgeRoundRectCallout">
            <a:avLst>
              <a:gd name="adj1" fmla="val -91940"/>
              <a:gd name="adj2" fmla="val -70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рассмотрения кандидата на должность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54" name="Picture 30" descr="D:\ХТА\11. Семинар\Семинар 20.11.2020\уточн ПДФ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0" y="3861048"/>
            <a:ext cx="4733923" cy="28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83968" y="4221088"/>
            <a:ext cx="2210544" cy="828672"/>
          </a:xfrm>
          <a:prstGeom prst="wedgeRoundRectCallout">
            <a:avLst>
              <a:gd name="adj1" fmla="val -2997"/>
              <a:gd name="adj2" fmla="val -56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Кандидат (уточняющая)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3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3483086"/>
            <a:ext cx="8568952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2431"/>
            <a:ext cx="9144000" cy="1029583"/>
          </a:xfrm>
          <a:prstGeom prst="rect">
            <a:avLst/>
          </a:prstGeom>
          <a:gradFill flip="none" rotWithShape="1">
            <a:gsLst>
              <a:gs pos="0">
                <a:srgbClr val="57A9ED">
                  <a:tint val="66000"/>
                  <a:satMod val="160000"/>
                </a:srgbClr>
              </a:gs>
              <a:gs pos="50000">
                <a:srgbClr val="57A9ED">
                  <a:tint val="44500"/>
                  <a:satMod val="160000"/>
                </a:srgbClr>
              </a:gs>
              <a:gs pos="100000">
                <a:srgbClr val="57A9E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724967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52008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7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8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Ленинградской области от 29.05.2020 № </a:t>
            </a: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344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</a:rPr>
              <a:t>«Об утверждении Положения о назначении руководителя государственного унитарного предприятия (государственного автономного, бюджетного или казенного учреждения) в Ленинградской области»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784562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3304137" cy="19442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73" y="980728"/>
            <a:ext cx="9144000" cy="13681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5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Обязанность по предоставлению сведений установлена:</a:t>
            </a:r>
          </a:p>
          <a:p>
            <a:pPr marL="45720" indent="0">
              <a:buNone/>
            </a:pPr>
            <a:r>
              <a:rPr lang="ru-RU" sz="4000" i="1" u="sng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340769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8  Федерального закона от 25.12.2008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 противодействия коррупции»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524" y="32129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4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275   Трудового кодекса РФ 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1780" y="93360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сведений установлен: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768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 13.03.2013  № 208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Ленинградской области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 27.02.2013  № 45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1" name="Picture 21" descr="D:\ХТА\11. Семинар\Семинар 20.11.2020\ПДФ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31" y="908720"/>
            <a:ext cx="4176464" cy="5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980728"/>
            <a:ext cx="8794468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сведений: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Указ </a:t>
            </a:r>
            <a:r>
              <a:rPr lang="ru-RU" sz="2800" b="1" dirty="0">
                <a:solidFill>
                  <a:schemeClr val="tx1"/>
                </a:solidFill>
              </a:rPr>
              <a:t>Президента </a:t>
            </a:r>
            <a:r>
              <a:rPr lang="ru-RU" sz="2800" b="1" dirty="0" smtClean="0">
                <a:solidFill>
                  <a:schemeClr val="tx1"/>
                </a:solidFill>
              </a:rPr>
              <a:t>РФ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от </a:t>
            </a:r>
            <a:r>
              <a:rPr lang="ru-RU" sz="2800" b="1" dirty="0">
                <a:solidFill>
                  <a:schemeClr val="tx1"/>
                </a:solidFill>
              </a:rPr>
              <a:t>29.06.2018 № 378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О национальном </a:t>
            </a:r>
            <a:r>
              <a:rPr lang="ru-RU" sz="2800" b="1" dirty="0" smtClean="0">
                <a:solidFill>
                  <a:schemeClr val="tx1"/>
                </a:solidFill>
              </a:rPr>
              <a:t>плане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противодействия коррупции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на </a:t>
            </a:r>
            <a:r>
              <a:rPr lang="ru-RU" sz="2800" b="1" dirty="0">
                <a:solidFill>
                  <a:schemeClr val="tx1"/>
                </a:solidFill>
              </a:rPr>
              <a:t>2018-2020 годы</a:t>
            </a:r>
            <a:r>
              <a:rPr lang="ru-RU" sz="2800" b="1" dirty="0" smtClean="0">
                <a:solidFill>
                  <a:schemeClr val="tx1"/>
                </a:solidFill>
              </a:rPr>
              <a:t>»: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все </a:t>
            </a:r>
            <a:r>
              <a:rPr lang="ru-RU" sz="2800" b="1" dirty="0">
                <a:solidFill>
                  <a:schemeClr val="tx1"/>
                </a:solidFill>
              </a:rPr>
              <a:t>подотчетные лица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u="sng" dirty="0">
                <a:solidFill>
                  <a:srgbClr val="FF0000"/>
                </a:solidFill>
              </a:rPr>
              <a:t>с 01 января 2019 года </a:t>
            </a: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представляют </a:t>
            </a:r>
            <a:r>
              <a:rPr lang="ru-RU" sz="2800" b="1" dirty="0">
                <a:solidFill>
                  <a:schemeClr val="tx1"/>
                </a:solidFill>
              </a:rPr>
              <a:t>Справки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заполненные с использованием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СПО «Справки БК».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23053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/>
          <a:lstStyle/>
          <a:p>
            <a:r>
              <a:rPr lang="ru-RU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БК»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размещено:</a:t>
            </a:r>
            <a:endParaRPr lang="ru-RU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официальном сайте Президента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Российской  Федерации: </a:t>
            </a: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rgbClr val="FF0000"/>
                </a:solidFill>
              </a:rPr>
              <a:t>kremlin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  <a:r>
              <a:rPr lang="en-US" sz="2600" b="1" dirty="0" err="1" smtClean="0">
                <a:solidFill>
                  <a:srgbClr val="FF0000"/>
                </a:solidFill>
              </a:rPr>
              <a:t>ru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FontTx/>
              <a:buChar char="-"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Tx/>
              <a:buChar char="-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официальном сайте государственной информационной системы в области государственной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службы:</a:t>
            </a:r>
          </a:p>
          <a:p>
            <a:pPr marL="0" indent="0" algn="ctr">
              <a:buNone/>
            </a:pPr>
            <a:r>
              <a:rPr lang="ru-RU" sz="2600" b="1" dirty="0" err="1" smtClean="0">
                <a:solidFill>
                  <a:srgbClr val="FF0000"/>
                </a:solidFill>
              </a:rPr>
              <a:t>gossluzhba.gov.ru</a:t>
            </a:r>
            <a:endParaRPr lang="ru-RU" sz="2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Tx/>
              <a:buChar char="-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сайте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Администрации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Губернатора и Правительства Ленинградской области в разделе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«Противодействие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коррупции», подраздел «Формы, бланки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»: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apparat.lenobl.ru</a:t>
            </a:r>
            <a:endParaRPr lang="ru-RU" sz="2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559638"/>
              </p:ext>
            </p:extLst>
          </p:nvPr>
        </p:nvGraphicFramePr>
        <p:xfrm>
          <a:off x="0" y="-3175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:\ХТА\11. Семинар\Семинар 20.11.2020\Скрин Кремлиню.р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44"/>
            <a:ext cx="9144000" cy="64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83319"/>
              </p:ext>
            </p:extLst>
          </p:nvPr>
        </p:nvGraphicFramePr>
        <p:xfrm>
          <a:off x="2680" y="-535782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" y="-535782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987267" y="5013176"/>
            <a:ext cx="3659079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b="1" dirty="0">
              <a:solidFill>
                <a:srgbClr val="2F5897">
                  <a:lumMod val="75000"/>
                </a:srgbClr>
              </a:solidFill>
              <a:effectLst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851920" y="5229200"/>
            <a:ext cx="5200723" cy="487564"/>
          </a:xfrm>
          <a:prstGeom prst="wedgeRoundRectCallout">
            <a:avLst>
              <a:gd name="adj1" fmla="val -72672"/>
              <a:gd name="adj2" fmla="val -954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Последняя версия </a:t>
            </a:r>
            <a:r>
              <a:rPr lang="ru-RU" sz="1600" dirty="0" smtClean="0"/>
              <a:t>СПО</a:t>
            </a:r>
            <a:endParaRPr lang="ru-RU" sz="16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28184" y="1838374"/>
            <a:ext cx="2734154" cy="936104"/>
          </a:xfrm>
          <a:prstGeom prst="wedgeEllipseCallout">
            <a:avLst>
              <a:gd name="adj1" fmla="val -117689"/>
              <a:gd name="adj2" fmla="val -166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</a:t>
            </a:r>
          </a:p>
          <a:p>
            <a:pPr algn="ctr"/>
            <a:r>
              <a:rPr lang="en-US" sz="1600" dirty="0" smtClean="0"/>
              <a:t>kremlin.ru/structure/additional/12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8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56041"/>
              </p:ext>
            </p:extLst>
          </p:nvPr>
        </p:nvGraphicFramePr>
        <p:xfrm>
          <a:off x="2680" y="-535782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9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" y="-535782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32656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en-U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утверждена </a:t>
            </a:r>
          </a:p>
          <a:p>
            <a:pPr algn="ctr"/>
            <a:r>
              <a:rPr lang="ru-RU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 23 июня 2014 года </a:t>
            </a:r>
            <a:r>
              <a:rPr lang="ru-RU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460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 справки о доходах, расходах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и обязательствах имущественного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внесений изменений в некоторые акты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 БК» предназначено для заполнения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Справки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Разделы СПО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 БК»,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для заполнения, совпадают с разделами формы Справки по наименованию.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СПО «Справки БК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заполняются отдельно в отношении сведений гражданского служащего и сведений членов его семьи.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форм СПО «Справки БК»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заполнения имеют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94753"/>
            <a:ext cx="9144000" cy="6696379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97735"/>
              </p:ext>
            </p:extLst>
          </p:nvPr>
        </p:nvGraphicFramePr>
        <p:xfrm>
          <a:off x="3175" y="-536575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-536575"/>
                        <a:ext cx="91440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6012160" y="532717"/>
            <a:ext cx="3131840" cy="648072"/>
          </a:xfrm>
          <a:prstGeom prst="wedgeRoundRectCallout">
            <a:avLst>
              <a:gd name="adj1" fmla="val -80166"/>
              <a:gd name="adj2" fmla="val 62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органа исполнительной власти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508104" y="2996952"/>
            <a:ext cx="3635896" cy="828672"/>
          </a:xfrm>
          <a:prstGeom prst="wedgeRoundRectCallout">
            <a:avLst>
              <a:gd name="adj1" fmla="val -98334"/>
              <a:gd name="adj2" fmla="val -87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4.Фамилия, Имя и Отчество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именительном падеже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0" y="2924944"/>
            <a:ext cx="2231740" cy="1501079"/>
          </a:xfrm>
          <a:prstGeom prst="wedgeRoundRectCallout">
            <a:avLst>
              <a:gd name="adj1" fmla="val 79629"/>
              <a:gd name="adj2" fmla="val 74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5.Наименование должности в соответствии с уставными документами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580111" y="5031370"/>
            <a:ext cx="3598461" cy="1277950"/>
          </a:xfrm>
          <a:prstGeom prst="wedgeRoundRectCallout">
            <a:avLst>
              <a:gd name="adj1" fmla="val -65743"/>
              <a:gd name="adj2" fmla="val -196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Отчетный период: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год, предшествующий году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подачи документов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-34573" y="4869160"/>
            <a:ext cx="2610537" cy="1804799"/>
          </a:xfrm>
          <a:prstGeom prst="wedgeRoundRectCallout">
            <a:avLst>
              <a:gd name="adj1" fmla="val 107382"/>
              <a:gd name="adj2" fmla="val 3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Отчетная дата: первое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месяца, предшествующего месяцу подачи документов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436096" y="1564890"/>
            <a:ext cx="3707904" cy="676558"/>
          </a:xfrm>
          <a:prstGeom prst="wedgeRoundRectCallout">
            <a:avLst>
              <a:gd name="adj1" fmla="val -97866"/>
              <a:gd name="adj2" fmla="val 2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рассмотрения кандидата на должность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48390" y="1567658"/>
            <a:ext cx="2083350" cy="612648"/>
          </a:xfrm>
          <a:prstGeom prst="wedgeRoundRectCallout">
            <a:avLst>
              <a:gd name="adj1" fmla="val 115042"/>
              <a:gd name="adj2" fmla="val -55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</a:p>
        </p:txBody>
      </p:sp>
    </p:spTree>
    <p:extLst>
      <p:ext uri="{BB962C8B-B14F-4D97-AF65-F5344CB8AC3E}">
        <p14:creationId xmlns:p14="http://schemas.microsoft.com/office/powerpoint/2010/main" val="41781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3315</TotalTime>
  <Words>397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Документ</vt:lpstr>
      <vt:lpstr>Порядок согласования Администрацией Губернатора и Правительства Ленинградской области  документов, представленных органами исполнительной власти Ленинградской области, для назначения на должность руководителя государственного учреждения, в части контроля соблюдения требований к представлению сведений о доходах, об имуществе и обязательствах имущественного характера.</vt:lpstr>
      <vt:lpstr>Презентация PowerPoint</vt:lpstr>
      <vt:lpstr>Презентация PowerPoint</vt:lpstr>
      <vt:lpstr>Презентация PowerPoint</vt:lpstr>
      <vt:lpstr>Презентация PowerPoint</vt:lpstr>
      <vt:lpstr>СПО «Справки БК» размещено: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Татьяна Анатольевна Хрулькова</cp:lastModifiedBy>
  <cp:revision>424</cp:revision>
  <cp:lastPrinted>2020-11-20T10:46:51Z</cp:lastPrinted>
  <dcterms:created xsi:type="dcterms:W3CDTF">2016-03-28T08:37:28Z</dcterms:created>
  <dcterms:modified xsi:type="dcterms:W3CDTF">2020-11-20T11:16:56Z</dcterms:modified>
</cp:coreProperties>
</file>